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58" r:id="rId2"/>
    <p:sldMasterId id="2147483891" r:id="rId3"/>
    <p:sldMasterId id="2147483924" r:id="rId4"/>
  </p:sldMasterIdLst>
  <p:notesMasterIdLst>
    <p:notesMasterId r:id="rId46"/>
  </p:notesMasterIdLst>
  <p:handoutMasterIdLst>
    <p:handoutMasterId r:id="rId47"/>
  </p:handoutMasterIdLst>
  <p:sldIdLst>
    <p:sldId id="275" r:id="rId5"/>
    <p:sldId id="285" r:id="rId6"/>
    <p:sldId id="380" r:id="rId7"/>
    <p:sldId id="366" r:id="rId8"/>
    <p:sldId id="349" r:id="rId9"/>
    <p:sldId id="371" r:id="rId10"/>
    <p:sldId id="372" r:id="rId11"/>
    <p:sldId id="373" r:id="rId12"/>
    <p:sldId id="374" r:id="rId13"/>
    <p:sldId id="377" r:id="rId14"/>
    <p:sldId id="378" r:id="rId15"/>
    <p:sldId id="379" r:id="rId16"/>
    <p:sldId id="381" r:id="rId17"/>
    <p:sldId id="382" r:id="rId18"/>
    <p:sldId id="383" r:id="rId19"/>
    <p:sldId id="384" r:id="rId20"/>
    <p:sldId id="385" r:id="rId21"/>
    <p:sldId id="392" r:id="rId22"/>
    <p:sldId id="386" r:id="rId23"/>
    <p:sldId id="390" r:id="rId24"/>
    <p:sldId id="393" r:id="rId25"/>
    <p:sldId id="391" r:id="rId26"/>
    <p:sldId id="394" r:id="rId27"/>
    <p:sldId id="395" r:id="rId28"/>
    <p:sldId id="407" r:id="rId29"/>
    <p:sldId id="408" r:id="rId30"/>
    <p:sldId id="396" r:id="rId31"/>
    <p:sldId id="387" r:id="rId32"/>
    <p:sldId id="359" r:id="rId33"/>
    <p:sldId id="360" r:id="rId34"/>
    <p:sldId id="401" r:id="rId35"/>
    <p:sldId id="389" r:id="rId36"/>
    <p:sldId id="397" r:id="rId37"/>
    <p:sldId id="398" r:id="rId38"/>
    <p:sldId id="402" r:id="rId39"/>
    <p:sldId id="400" r:id="rId40"/>
    <p:sldId id="403" r:id="rId41"/>
    <p:sldId id="399" r:id="rId42"/>
    <p:sldId id="404" r:id="rId43"/>
    <p:sldId id="406" r:id="rId44"/>
    <p:sldId id="365" r:id="rId45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 and front matter designs" id="{591A3328-AB40-EB40-8371-0BE8997D5ECA}">
          <p14:sldIdLst>
            <p14:sldId id="275"/>
            <p14:sldId id="285"/>
            <p14:sldId id="380"/>
            <p14:sldId id="366"/>
            <p14:sldId id="349"/>
            <p14:sldId id="371"/>
            <p14:sldId id="372"/>
            <p14:sldId id="373"/>
            <p14:sldId id="374"/>
            <p14:sldId id="377"/>
            <p14:sldId id="378"/>
            <p14:sldId id="379"/>
            <p14:sldId id="381"/>
            <p14:sldId id="382"/>
            <p14:sldId id="383"/>
            <p14:sldId id="384"/>
            <p14:sldId id="385"/>
            <p14:sldId id="392"/>
            <p14:sldId id="386"/>
            <p14:sldId id="390"/>
            <p14:sldId id="393"/>
            <p14:sldId id="391"/>
            <p14:sldId id="394"/>
            <p14:sldId id="395"/>
            <p14:sldId id="407"/>
            <p14:sldId id="408"/>
            <p14:sldId id="396"/>
            <p14:sldId id="387"/>
            <p14:sldId id="359"/>
            <p14:sldId id="360"/>
            <p14:sldId id="401"/>
            <p14:sldId id="389"/>
            <p14:sldId id="397"/>
            <p14:sldId id="398"/>
            <p14:sldId id="402"/>
            <p14:sldId id="400"/>
            <p14:sldId id="403"/>
            <p14:sldId id="399"/>
            <p14:sldId id="404"/>
            <p14:sldId id="406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1651"/>
  </p:normalViewPr>
  <p:slideViewPr>
    <p:cSldViewPr snapToGrid="0" snapToObjects="1">
      <p:cViewPr>
        <p:scale>
          <a:sx n="100" d="100"/>
          <a:sy n="100" d="100"/>
        </p:scale>
        <p:origin x="96" y="-4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8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0392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1858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6876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91801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9177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79131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1634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84770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778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6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703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1463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0036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15828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5863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0498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30832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38968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76074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5537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04808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80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22348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2110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58474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434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7137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250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244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9130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6458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1717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8440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4978" y="2273300"/>
            <a:ext cx="6448044" cy="6121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7D71-BC0A-F640-A5D1-E194762815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107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686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4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752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0465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69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806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4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18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037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872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2234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547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306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382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3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647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39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53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248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009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225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386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8596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3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753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99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61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819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899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099788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958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  <p:sldLayoutId id="2147483886" r:id="rId28"/>
    <p:sldLayoutId id="2147483887" r:id="rId29"/>
    <p:sldLayoutId id="2147483888" r:id="rId30"/>
    <p:sldLayoutId id="2147483889" r:id="rId31"/>
    <p:sldLayoutId id="214748389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Group Name / DOC ID / Month XX, 2019 / © 2019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+mj-lt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+mn-lt"/>
          <a:ea typeface="IBM Plex Sans" charset="0"/>
          <a:cs typeface="IBM Plex Sans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+mn-lt"/>
          <a:ea typeface="IBM Plex Sans" charset="0"/>
          <a:cs typeface="IBM Plex Sans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OpenShift 4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Hybrid-Multi Cloud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Demonstration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—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Deron Ringen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Infrastructure Architect </a:t>
            </a:r>
            <a:endParaRPr lang="en-US" dirty="0"/>
          </a:p>
        </p:txBody>
      </p:sp>
      <p:sp>
        <p:nvSpPr>
          <p:cNvPr id="5" name="White rectangle">
            <a:extLst>
              <a:ext uri="{FF2B5EF4-FFF2-40B4-BE49-F238E27FC236}">
                <a16:creationId xmlns:a16="http://schemas.microsoft.com/office/drawing/2014/main" id="{7C9E166F-8756-F54A-BD21-B37444F5B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IBM 8-bar logo" descr="IBM 8-bar logo, black">
            <a:extLst>
              <a:ext uri="{FF2B5EF4-FFF2-40B4-BE49-F238E27FC236}">
                <a16:creationId xmlns:a16="http://schemas.microsoft.com/office/drawing/2014/main" id="{9634D7D0-BE96-3949-9172-ED04F67BE4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A3008A-5BF4-44B4-A500-5625F13C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606" y="599893"/>
            <a:ext cx="4351488" cy="38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is only able to access the “Projects” that they have created or have been assigned to.   </a:t>
            </a:r>
            <a:endParaRPr lang="en-US" sz="1600" kern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8056"/>
            <a:ext cx="2307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User “os4admin” assigned OpenShift role of “Cluster Administrator”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os4admin has access to projects: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All projects to include the OpenShift projects. 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1809BC-D88A-4674-B65E-7A9DD0667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542" y="928895"/>
            <a:ext cx="6088236" cy="38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9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is only able to access the “Projects” that they have created or have been assigned to.   </a:t>
            </a:r>
            <a:r>
              <a:rPr lang="en-US" sz="1800" kern="0" dirty="0"/>
              <a:t>Cont…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8056"/>
            <a:ext cx="2307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Users “os4user” assigned OpenShift role of “Basic User”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os4user has access to projects: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E3D912-8558-46E9-860D-B1A2B8A3A08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600" y="1390228"/>
            <a:ext cx="6265733" cy="2951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935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I hear about OpenShift 3, so what is the difference between OpenShift 3 and OpenShift 4?</a:t>
            </a:r>
            <a:endParaRPr lang="en-US" sz="16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692C4-EB71-4805-A43E-1563434A16C6}"/>
              </a:ext>
            </a:extLst>
          </p:cNvPr>
          <p:cNvSpPr txBox="1"/>
          <p:nvPr/>
        </p:nvSpPr>
        <p:spPr>
          <a:xfrm>
            <a:off x="617721" y="1177827"/>
            <a:ext cx="79205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For the developer OpenShift 4 includes more items in the “Developer Catalog”.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For the administer OpenShift 4 manages the full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Utilizes Redhat CoreOS for full management of the underlying operating system.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For administers OpenShift 4 supports “Auto Scaling” of workloads.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Spinning up and down of worker nodes to accommodate the demands of the applications. 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All new features are being done on OpenShift 4.  OpenShift 3 is capped.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A5BB1-3A0B-4F16-B395-17443993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0" y="1245012"/>
            <a:ext cx="207282" cy="195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519EA-128A-4193-BE7B-78432BBB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40" y="1983024"/>
            <a:ext cx="207282" cy="19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BBCCA-D22F-482B-8FAA-BDC1F3A94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8" y="2965388"/>
            <a:ext cx="207282" cy="195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1CDD15-1AE9-48DA-A9B1-C40BF23BA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5" y="3912052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7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7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can be deployed on a number of cloud providers and on-premise environments</a:t>
            </a:r>
            <a:endParaRPr lang="en-US" sz="1600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9692C4-EB71-4805-A43E-1563434A16C6}"/>
              </a:ext>
            </a:extLst>
          </p:cNvPr>
          <p:cNvSpPr txBox="1"/>
          <p:nvPr/>
        </p:nvSpPr>
        <p:spPr>
          <a:xfrm>
            <a:off x="1044860" y="3801135"/>
            <a:ext cx="7088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“Bare Metal” really covers any physical or virtual environment where you can install Redhat Core OS.   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3A3E7-5321-41C6-AE46-9A64A8A7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30" y="1167516"/>
            <a:ext cx="8599939" cy="2231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78" y="387843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8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has two distinct installation models.  Installer Provisioned Infrastructure (IPI) &amp; User Provisioned Infrastructure (UPI) </a:t>
            </a:r>
            <a:endParaRPr lang="en-US" sz="16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0" y="1051926"/>
            <a:ext cx="207282" cy="195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496869" y="978559"/>
            <a:ext cx="812933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With the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IPI model the OpenShift installer application creates and totally manages the all required nodes (masters &amp; workers).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As easy as “</a:t>
            </a:r>
            <a:r>
              <a:rPr lang="en-US" sz="1600" dirty="0" err="1">
                <a:ea typeface="IBM Plex Sans" charset="0"/>
                <a:cs typeface="IBM Plex Sans" charset="0"/>
              </a:rPr>
              <a:t>openshift</a:t>
            </a:r>
            <a:r>
              <a:rPr lang="en-US" sz="1600" dirty="0">
                <a:ea typeface="IBM Plex Sans" charset="0"/>
                <a:cs typeface="IBM Plex Sans" charset="0"/>
              </a:rPr>
              <a:t>-install create cluster”.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Additional nodes are created &amp; added (think auto-scaling) to the cluster via the OpenShift auto-scaler, cli or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Supported on IBM Cloud, Azure, AWS, Google, VSphere, Openstack, Redhat Virtualization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Everything but the external DNS is created, installed, and managed by OpenShift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With the UPI model the user (i.e. customer) creates and manages the physical or virtual machines that OpenShift is installed 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This includes the masters, workers, bootstrap, external DNS and load balancers.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Additional nodes are manually created by the cluster administer.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The master nodes require Red Hat Core OS (RHCoreOS).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Worker nodes can be either RHCoreOS or RHEL.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09" y="324404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Minimal Requirements for OpenShift 4 Installation </a:t>
            </a:r>
            <a:endParaRPr lang="en-US" sz="16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332F15-26AC-43E0-9D4C-C8E7D8DC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419" y="684392"/>
            <a:ext cx="5751182" cy="196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97F3D7-4972-4DBF-AF12-080CB95B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65" y="2963058"/>
            <a:ext cx="8823669" cy="19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Installation Steps</a:t>
            </a:r>
            <a:endParaRPr lang="en-US" sz="16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750" y="905160"/>
            <a:ext cx="207282" cy="1950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199870" y="846810"/>
            <a:ext cx="39815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IPI Installation Steps - 3 Steps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records in the external DNS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install-config.yaml (Only on some platforms)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Run “OpenShift-install create cluster”.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" y="919960"/>
            <a:ext cx="207282" cy="195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328BAA-8FFE-4E2C-B9DE-AAFAAAE94A20}"/>
              </a:ext>
            </a:extLst>
          </p:cNvPr>
          <p:cNvSpPr txBox="1"/>
          <p:nvPr/>
        </p:nvSpPr>
        <p:spPr>
          <a:xfrm>
            <a:off x="4256236" y="840843"/>
            <a:ext cx="512458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UPI Installation Steps – 15 Steps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records in the external DNS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and configure load-balancer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and configure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DNS Server/Entries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http server for ignition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install-</a:t>
            </a:r>
            <a:r>
              <a:rPr lang="en-US" sz="1600" dirty="0" err="1">
                <a:ea typeface="IBM Plex Sans" charset="0"/>
                <a:cs typeface="IBM Plex Sans" charset="0"/>
              </a:rPr>
              <a:t>config.yaml</a:t>
            </a:r>
            <a:r>
              <a:rPr lang="en-US" sz="1600" dirty="0">
                <a:ea typeface="IBM Plex Sans" charset="0"/>
                <a:cs typeface="IBM Plex Sans" charset="0"/>
              </a:rPr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OpenShift-install ignition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Load ignition files on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Load rhcos "raw" image on http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rhcos VMs via .iso boot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bootstrap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master(s)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Boot worker(s) rhcos VMs &amp; set ignition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Verify bootstrap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Approve CSR for machines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0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Installation  – UPI Post Installation Steps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361880" y="877980"/>
            <a:ext cx="83253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Steps to be completed before end users can use the new cluster.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an Authentication Operator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Used for end user authentication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Options are: </a:t>
            </a:r>
            <a:r>
              <a:rPr lang="en-US" sz="1600" dirty="0" err="1">
                <a:ea typeface="IBM Plex Sans" charset="0"/>
                <a:cs typeface="IBM Plex Sans" charset="0"/>
              </a:rPr>
              <a:t>HTPasswd</a:t>
            </a:r>
            <a:r>
              <a:rPr lang="en-US" sz="1600" dirty="0">
                <a:ea typeface="IBM Plex Sans" charset="0"/>
                <a:cs typeface="IBM Plex Sans" charset="0"/>
              </a:rPr>
              <a:t>, Keystone, LDAP, Google, GitHub, GitLab, OpenID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lvl="1"/>
            <a:r>
              <a:rPr lang="en-US" sz="1600" dirty="0">
                <a:ea typeface="IBM Plex Sans" charset="0"/>
                <a:cs typeface="IBM Plex Sans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Storage for Image Registry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Persistent storage to be used for the image registry.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Options are: Amazon EFS, AWS Elastic Block Store, Azure Disk, Azure File, Cinder, Container Storage Interface (CSI), </a:t>
            </a:r>
            <a:r>
              <a:rPr lang="en-US" sz="1600" dirty="0" err="1">
                <a:ea typeface="IBM Plex Sans" charset="0"/>
                <a:cs typeface="IBM Plex Sans" charset="0"/>
              </a:rPr>
              <a:t>Fibre</a:t>
            </a:r>
            <a:r>
              <a:rPr lang="en-US" sz="1600" dirty="0">
                <a:ea typeface="IBM Plex Sans" charset="0"/>
                <a:cs typeface="IBM Plex Sans" charset="0"/>
              </a:rPr>
              <a:t> Channel, </a:t>
            </a:r>
            <a:r>
              <a:rPr lang="en-US" sz="1600" dirty="0" err="1">
                <a:ea typeface="IBM Plex Sans" charset="0"/>
                <a:cs typeface="IBM Plex Sans" charset="0"/>
              </a:rPr>
              <a:t>FlexVolume</a:t>
            </a:r>
            <a:r>
              <a:rPr lang="en-US" sz="1600" dirty="0">
                <a:ea typeface="IBM Plex Sans" charset="0"/>
                <a:cs typeface="IBM Plex Sans" charset="0"/>
              </a:rPr>
              <a:t>, GCE Persistent Disk, </a:t>
            </a:r>
            <a:r>
              <a:rPr lang="en-US" sz="1600" dirty="0" err="1">
                <a:ea typeface="IBM Plex Sans" charset="0"/>
                <a:cs typeface="IBM Plex Sans" charset="0"/>
              </a:rPr>
              <a:t>hostPath</a:t>
            </a:r>
            <a:r>
              <a:rPr lang="en-US" sz="1600" dirty="0">
                <a:ea typeface="IBM Plex Sans" charset="0"/>
                <a:cs typeface="IBM Plex Sans" charset="0"/>
              </a:rPr>
              <a:t>, iSCSI, local volumes, NFS, Red Hat OpenShift Container Storage, vSphere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Configure Image Registry to use storage.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1431354"/>
            <a:ext cx="207282" cy="19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2671880"/>
            <a:ext cx="207282" cy="19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A1FB4-4A56-4E67-8AF8-269A4EBA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46" y="4362946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0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4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kern="0" dirty="0">
                <a:solidFill>
                  <a:srgbClr val="FFFFFF"/>
                </a:solidFill>
              </a:rPr>
              <a:t>Network Policies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5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619185"/>
            <a:ext cx="42927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One data center and two public clouds</a:t>
            </a:r>
          </a:p>
          <a:p>
            <a:endParaRPr lang="en-US" sz="1600" b="1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 Center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Cluster master/worker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external DNS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external LB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Cluster storage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x OpenShift 4 worker nodes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Internet Load Balancer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VPN Gateway</a:t>
            </a: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worker node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56402D-3D07-457C-A21C-8E0A5362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424" y="712272"/>
            <a:ext cx="4230131" cy="41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VMs Locations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-161768" y="599824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ea typeface="IBM Plex Sans" charset="0"/>
                <a:cs typeface="IBM Plex Sans" charset="0"/>
              </a:rPr>
              <a:t>IBM Cloud</a:t>
            </a:r>
            <a:endParaRPr lang="en-US" sz="14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18F25-A20A-435F-8E94-12FA30752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5" y="907600"/>
            <a:ext cx="4733628" cy="2190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05092A-2249-4169-BEAA-A5999720F556}"/>
              </a:ext>
            </a:extLst>
          </p:cNvPr>
          <p:cNvSpPr txBox="1"/>
          <p:nvPr/>
        </p:nvSpPr>
        <p:spPr>
          <a:xfrm>
            <a:off x="4693920" y="1648494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7484A-25E2-4E00-90AD-E4A07E47B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960" y="3242991"/>
            <a:ext cx="1508761" cy="17660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BCB3A-476A-47C5-9DE4-0D27DA559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9719" y="2003037"/>
            <a:ext cx="3921177" cy="26649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C65277-88EF-4ABF-B9D7-A97FD3AE9767}"/>
              </a:ext>
            </a:extLst>
          </p:cNvPr>
          <p:cNvSpPr txBox="1"/>
          <p:nvPr/>
        </p:nvSpPr>
        <p:spPr>
          <a:xfrm>
            <a:off x="1099962" y="3789299"/>
            <a:ext cx="1487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Data 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CC8E4B-47B6-4AB0-BC32-E55722F7E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385" y="1033735"/>
            <a:ext cx="3800728" cy="5096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30FEB-D7DE-4FAC-AA99-100C177EB37C}"/>
              </a:ext>
            </a:extLst>
          </p:cNvPr>
          <p:cNvSpPr txBox="1"/>
          <p:nvPr/>
        </p:nvSpPr>
        <p:spPr>
          <a:xfrm>
            <a:off x="4758955" y="705650"/>
            <a:ext cx="172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 err="1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oc</a:t>
            </a:r>
            <a:r>
              <a:rPr lang="en-US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get nodes</a:t>
            </a:r>
          </a:p>
        </p:txBody>
      </p:sp>
    </p:spTree>
    <p:extLst>
      <p:ext uri="{BB962C8B-B14F-4D97-AF65-F5344CB8AC3E}">
        <p14:creationId xmlns:p14="http://schemas.microsoft.com/office/powerpoint/2010/main" val="133177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Data Center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28666" y="692216"/>
            <a:ext cx="4372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Data Center - dc1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 Center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Cluster master/worker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RH CoreOS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4 core / 22GB /120GB Disk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Infrastructure VM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named, nfsd, httpd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core / 384MB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External Load Balancer VM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384MB 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HAProxy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VYOS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384MB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6DB3-5CF2-47D0-8B32-E3B0C32E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276" y="692216"/>
            <a:ext cx="4002787" cy="438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IBM Cloud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2" y="758402"/>
            <a:ext cx="40052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IBM Cloud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x OpenShift 4 worker nodes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RHEL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8GB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Internet Load Balancer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CentOS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4GB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HAProxy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VPC VPN Gateway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NATing to ibmlb01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IPSEC Session to:</a:t>
            </a:r>
          </a:p>
          <a:p>
            <a:pPr marL="1314724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 - az2vyos01 </a:t>
            </a:r>
          </a:p>
          <a:p>
            <a:pPr marL="1314724" lvl="3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dc1 – dc1vyos01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CACA0C-7099-455D-A296-FD488F80F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4" y="692217"/>
            <a:ext cx="4354493" cy="42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Demo Cloud Overview – Azure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758402"/>
            <a:ext cx="437212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a typeface="IBM Plex Sans" charset="0"/>
                <a:cs typeface="IBM Plex Sans" charset="0"/>
              </a:rPr>
              <a:t>Azure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x OpenShift 4 worker node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RHEL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2 core / 8GB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SD-WAN Router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VYOS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1 Core / 512MB</a:t>
            </a:r>
          </a:p>
          <a:p>
            <a:pPr marL="971733" lvl="2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FCC2F1-2094-48E5-B23E-06625247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660" y="692217"/>
            <a:ext cx="4370236" cy="42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5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Internet Access for OpenShift 4 “web-1” Application – www-1.ringen.us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440684" y="851590"/>
            <a:ext cx="82839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Multiple options to “ingress” traffic into an OpenShift 4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Cloud provider load balancer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Tight integration via an IPI cloud configuration.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Load balancer / Firewall </a:t>
            </a:r>
            <a:r>
              <a:rPr lang="en-US" sz="1600" dirty="0">
                <a:ea typeface="IBM Plex Sans" charset="0"/>
                <a:cs typeface="IBM Plex Sans" charset="0"/>
              </a:rPr>
              <a:t>/ Router 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VM</a:t>
            </a:r>
            <a:r>
              <a:rPr lang="en-US" sz="1600" dirty="0">
                <a:ea typeface="IBM Plex Sans" charset="0"/>
                <a:cs typeface="IBM Plex Sans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Load </a:t>
            </a:r>
            <a:r>
              <a:rPr lang="en-US" sz="1600" dirty="0">
                <a:ea typeface="IBM Plex Sans" charset="0"/>
                <a:cs typeface="IBM Plex Sans" charset="0"/>
              </a:rPr>
              <a:t>balancer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 / Firewall / </a:t>
            </a:r>
            <a:r>
              <a:rPr lang="en-US" sz="1600" dirty="0">
                <a:ea typeface="IBM Plex Sans" charset="0"/>
                <a:cs typeface="IBM Plex Sans" charset="0"/>
              </a:rPr>
              <a:t>Router appliance.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Multiple options to “forward” traffic to the correct pod(s)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Ingress Controller (layer 6 router).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http/https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pod or node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There are several factors in picking the right solution: Traffic type (http vs other). Environment (cloud vs prem vs IPI vs UPI).   Design requirements (HA, performance).  Traffic flow.   Comfort level (using a solution that you are already familiar with). 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4F9E2-3BCC-4046-9096-918E6FC1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0" y="930768"/>
            <a:ext cx="207282" cy="195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31ABD-8A78-4A68-857A-AB4707B05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5" y="2375084"/>
            <a:ext cx="207282" cy="195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F7982-F462-4A3B-92A2-CF5580A54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0" y="3852990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53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74759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Internet Access for OpenShift 4 “web-1” Application – www-1.ringen.us  </a:t>
            </a:r>
            <a:r>
              <a:rPr lang="en-US" sz="1600" kern="0" dirty="0"/>
              <a:t>cont…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469727" y="692217"/>
            <a:ext cx="85778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In a hybrid-multi cloud environment traffic flow is a key factor.  You do not want traffic bouncing from cloud-prem-cloud.  You want to keep your ingress traffic close to your application/data and not take unnecessary hops. You want to control your traffic flow.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I chose to use a custom load balancer VM running in the IBM Cloud, along with the OpenShift Ingress Controller (os4 router pod).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164FD5-CB3B-46F4-8E21-0816468D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798575"/>
            <a:ext cx="207282" cy="195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7DB06C-5429-48D9-A3FB-7A6EDA3E7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18" y="1746179"/>
            <a:ext cx="207282" cy="195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41B14E-BF71-442F-AC0B-7E44CE07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00" y="4294285"/>
            <a:ext cx="3804657" cy="5769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68E2CC-8A1E-4DDE-A580-121ED99ED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45" y="1981961"/>
            <a:ext cx="8300358" cy="30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1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OpenShift 4 Hybrid – Multi Cloud Demo Lessons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1E6E9-8327-446E-BB22-701A77B90391}"/>
              </a:ext>
            </a:extLst>
          </p:cNvPr>
          <p:cNvSpPr txBox="1"/>
          <p:nvPr/>
        </p:nvSpPr>
        <p:spPr>
          <a:xfrm>
            <a:off x="409316" y="727008"/>
            <a:ext cx="832536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UPI Installation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Really Really need to have at least 56GB of RAM for control plane VMs.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DNS and Load Balancer entries must be correct.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Redhat licensing and registration can be difficult.</a:t>
            </a: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IBM Cloud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Using the IBM VPC VPN Gateway connections are difficult to setup, due to lack of logging and debugging.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Cannot assign the host IP address to the VMs.   A random IP from the subnet is assigned to the VM.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Adding worker nodes require resetting the VMs RHEL registration.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Azure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DNS integration is difficult, because the VMs DNS servers are (/</a:t>
            </a:r>
            <a:r>
              <a:rPr lang="en-US" sz="1600" dirty="0" err="1">
                <a:ea typeface="IBM Plex Sans" charset="0"/>
                <a:cs typeface="IBM Plex Sans" charset="0"/>
              </a:rPr>
              <a:t>etc</a:t>
            </a:r>
            <a:r>
              <a:rPr lang="en-US" sz="1600" dirty="0">
                <a:ea typeface="IBM Plex Sans" charset="0"/>
                <a:cs typeface="IBM Plex Sans" charset="0"/>
              </a:rPr>
              <a:t>/</a:t>
            </a:r>
            <a:r>
              <a:rPr lang="en-US" sz="1600" dirty="0" err="1">
                <a:ea typeface="IBM Plex Sans" charset="0"/>
                <a:cs typeface="IBM Plex Sans" charset="0"/>
              </a:rPr>
              <a:t>resolv.conf</a:t>
            </a:r>
            <a:r>
              <a:rPr lang="en-US" sz="1600" dirty="0">
                <a:ea typeface="IBM Plex Sans" charset="0"/>
                <a:cs typeface="IBM Plex Sans" charset="0"/>
              </a:rPr>
              <a:t>) are reset on boot-up.   Had to add DNS entries into the Internet DNS.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Adding worker nodes require resetting the VMs RHEL registration.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lvl="1"/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628741" lvl="1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22758-FB5E-4D51-9A48-78A46DF3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2" y="797856"/>
            <a:ext cx="207282" cy="195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406BAC-41E9-42D2-BD8A-022F0D71D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2019565"/>
            <a:ext cx="207282" cy="195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A1FB4-4A56-4E67-8AF8-269A4EBA7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2" y="3753129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10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Install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Hybrid – Multi Cloud Setup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kern="0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Network Policies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5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456877"/>
          </a:xfrm>
        </p:spPr>
        <p:txBody>
          <a:bodyPr/>
          <a:lstStyle/>
          <a:p>
            <a:r>
              <a:rPr lang="en-US" dirty="0"/>
              <a:t>Kubernetes / OpenShift Networking Overview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E1097D-12AD-4DBF-A1E0-8351630A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44" y="1362004"/>
            <a:ext cx="4354156" cy="241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ED90C-6430-45B5-BF24-6AE81C4DD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1" y="584510"/>
            <a:ext cx="4381949" cy="41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5AC86-DB19-4519-988C-8EE203919B55}"/>
              </a:ext>
            </a:extLst>
          </p:cNvPr>
          <p:cNvSpPr/>
          <p:nvPr/>
        </p:nvSpPr>
        <p:spPr>
          <a:xfrm>
            <a:off x="961200" y="87292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kern="0" dirty="0">
                <a:solidFill>
                  <a:srgbClr val="FFFFFF"/>
                </a:solidFill>
              </a:rPr>
              <a:t>OpenShift 4 Overview</a:t>
            </a:r>
          </a:p>
          <a:p>
            <a:endParaRPr lang="en-US" sz="24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97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1" y="201168"/>
            <a:ext cx="8705022" cy="454032"/>
          </a:xfrm>
        </p:spPr>
        <p:txBody>
          <a:bodyPr/>
          <a:lstStyle/>
          <a:p>
            <a:r>
              <a:rPr lang="en-US" dirty="0"/>
              <a:t>Kubernetes / OpenShift Networking Overview  </a:t>
            </a:r>
            <a:r>
              <a:rPr lang="en-US" sz="1800" dirty="0"/>
              <a:t>cont…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C37C6C5-B08A-4F4D-8420-E711D7CDE9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" y="797286"/>
            <a:ext cx="5840934" cy="3990613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Key Points -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By default each worker does not know about the Pod subnets assigned to the other workers.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Hence a Network Plugin is required to enable IP connectivity of pods between worker nodes.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Referred to as a CNI.  The default CNI for OpenShift 4 is OpenShift SDN.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OpenShift SDN –</a:t>
            </a: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Can leverage Kubernetes Network Policies.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Network based security.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  - Node level &amp; application aware firewalls.   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Overlay networking (VXLAN/GRE/GENEVE)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  <a:t>Based on OpenvSwitch</a:t>
            </a:r>
          </a:p>
          <a:p>
            <a:pPr marL="285750" indent="-285750" defTabSz="457206" fontAlgn="auto"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3940224" algn="dec"/>
              </a:tabLst>
            </a:pP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br>
              <a:rPr lang="en-US" dirty="0"/>
            </a:br>
            <a:br>
              <a:rPr lang="en-US" dirty="0"/>
            </a:br>
            <a:br>
              <a:rPr lang="en-US" kern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endParaRPr lang="en-US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58615A-02AA-4A23-833B-CC4ADE23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068" y="655200"/>
            <a:ext cx="2390265" cy="342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15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Production (prod) Project Topology</a:t>
            </a:r>
            <a:endParaRPr lang="en-US" sz="1600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2C8FC-6A79-4891-87D7-EB4248CBC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24" y="757259"/>
            <a:ext cx="6132040" cy="40040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99871" y="846810"/>
            <a:ext cx="2895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Three applications with one pod each -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Web-1 – External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Backend – Backend application for web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Database – Database that accessed via Web interface.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Linux-1 (</a:t>
            </a:r>
            <a:r>
              <a:rPr lang="en-US" sz="1600" dirty="0" err="1">
                <a:ea typeface="IBM Plex Sans" charset="0"/>
                <a:cs typeface="IBM Plex Sans" charset="0"/>
              </a:rPr>
              <a:t>cirros</a:t>
            </a:r>
            <a:r>
              <a:rPr lang="en-US" sz="1600" dirty="0">
                <a:ea typeface="IBM Plex Sans" charset="0"/>
                <a:cs typeface="IBM Plex Sans" charset="0"/>
              </a:rPr>
              <a:t>) is for testing.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747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Pods in the Production (prod) Project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28666" y="865983"/>
            <a:ext cx="28958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Each applications has a single pod-</a:t>
            </a: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web-1-5b9f94d845-29wb6 on ibmworker01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backend-server-655bd78fbc-w7h56 on ibmworker02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Pod db-server3-d5885c4f9-hbmpv on az2worker31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15AD9-83C0-47A1-833A-B9298C1664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4" y="865983"/>
            <a:ext cx="5873115" cy="3766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17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Production (prod) Project Service Traffic Flow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6" y="691084"/>
            <a:ext cx="3259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Default Traffic Flow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 Any app can communication with any app other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59B7-64E9-4854-BC0B-F57D4C2B1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4" y="1157665"/>
            <a:ext cx="3750431" cy="379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9EF916-0913-4479-A39E-4081C130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99" y="1157665"/>
            <a:ext cx="3628535" cy="37969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0581C7-E999-47FC-A201-6C8727117CDB}"/>
              </a:ext>
            </a:extLst>
          </p:cNvPr>
          <p:cNvSpPr/>
          <p:nvPr/>
        </p:nvSpPr>
        <p:spPr>
          <a:xfrm>
            <a:off x="4539843" y="665221"/>
            <a:ext cx="36285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Desired Traffic Flow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web to database communications is blocked</a:t>
            </a:r>
          </a:p>
        </p:txBody>
      </p:sp>
    </p:spTree>
    <p:extLst>
      <p:ext uri="{BB962C8B-B14F-4D97-AF65-F5344CB8AC3E}">
        <p14:creationId xmlns:p14="http://schemas.microsoft.com/office/powerpoint/2010/main" val="270847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Default OpenShift 4 SDN Network-Policy is to allow any Pod to any Pod Communications within a project - Allow-All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283395" y="818650"/>
            <a:ext cx="8187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One Service for each “application” listening of ports 8080/8443.  Note: services names are mapped into the internal OpenShift DNS.</a:t>
            </a:r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893DDE-F0FC-4DC5-96F2-CD36B93A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42" y="1381963"/>
            <a:ext cx="8014118" cy="1301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0E44EA-96AC-40EC-A843-3217832B4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425" y="2846614"/>
            <a:ext cx="5631677" cy="21152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005C5-C77F-4D5A-A313-003B15873F74}"/>
              </a:ext>
            </a:extLst>
          </p:cNvPr>
          <p:cNvSpPr txBox="1"/>
          <p:nvPr/>
        </p:nvSpPr>
        <p:spPr>
          <a:xfrm>
            <a:off x="348898" y="2827843"/>
            <a:ext cx="29706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The db-server3 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Maps a service IP/Port to and Endpoint IP/Port.   Endpoint = pod.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The endpoint IP can change but the service IP stays the same.</a:t>
            </a: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564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Default OpenShift 4 SDN Network-Policy is to allow any Pod to any Pod Communications  </a:t>
            </a:r>
            <a:r>
              <a:rPr lang="en-US" sz="1600" kern="0" dirty="0"/>
              <a:t>cont…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135478" y="1289431"/>
            <a:ext cx="3975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Access the “web-1” pod via “</a:t>
            </a:r>
            <a:r>
              <a:rPr lang="en-US" sz="1600" dirty="0" err="1">
                <a:ea typeface="IBM Plex Sans" charset="0"/>
                <a:cs typeface="IBM Plex Sans" charset="0"/>
              </a:rPr>
              <a:t>oc</a:t>
            </a:r>
            <a:r>
              <a:rPr lang="en-US" sz="1600" dirty="0">
                <a:ea typeface="IBM Plex Sans" charset="0"/>
                <a:cs typeface="IBM Plex Sans" charset="0"/>
              </a:rPr>
              <a:t> exec”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pod successfully connect to the “backend-server”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7FDC1-CFB3-431E-B265-DF7904C3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194" y="644487"/>
            <a:ext cx="4845266" cy="429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36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a Deny-All Network Policy to block all Ingress Traffic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5" y="753713"/>
            <a:ext cx="75521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OpenShift 4 SDN network policy only affects ingress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Works via a “whitelist” methodology, so traffic must be blocked first.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Create “default-deny-ingress” Network Policy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Matches on all pods in project/namespace “prod”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No matches for Ingress </a:t>
            </a:r>
          </a:p>
          <a:p>
            <a:pPr marL="628741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Result is to block all ingress traffic </a:t>
            </a:r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5647B-7FF0-4FFF-8EBA-3281A1B93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40" y="2845575"/>
            <a:ext cx="3593056" cy="16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31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46154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a Deny-All Network Policy to block all Ingress Traffic  </a:t>
            </a:r>
            <a:r>
              <a:rPr lang="en-US" sz="1600" kern="0" dirty="0"/>
              <a:t>cont…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97AF4-6B28-4E57-B3A1-D41FAD0AFC36}"/>
              </a:ext>
            </a:extLst>
          </p:cNvPr>
          <p:cNvSpPr txBox="1"/>
          <p:nvPr/>
        </p:nvSpPr>
        <p:spPr>
          <a:xfrm>
            <a:off x="262445" y="522940"/>
            <a:ext cx="826302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 web-1 pod connects blocked to the “backend-server”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 backend-server pod connects blocked to the “web-1” and “db-server3” services via the “curl”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endParaRPr lang="en-US" sz="1400" dirty="0">
              <a:ea typeface="IBM Plex Sans" charset="0"/>
              <a:cs typeface="IBM Plex Sans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81C940-C6D5-48B0-9A38-2C0D099A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2" y="2168544"/>
            <a:ext cx="7626775" cy="245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63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</a:t>
            </a:r>
            <a:endParaRPr lang="en-US" sz="1600" kern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AEC8A-C004-410F-AE37-EB1A1EBA814C}"/>
              </a:ext>
            </a:extLst>
          </p:cNvPr>
          <p:cNvSpPr txBox="1"/>
          <p:nvPr/>
        </p:nvSpPr>
        <p:spPr>
          <a:xfrm>
            <a:off x="345476" y="985240"/>
            <a:ext cx="2635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web-1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web-1”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1921F-F6AD-4589-9F62-07CD8731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6" y="2095481"/>
            <a:ext cx="2635344" cy="2598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B71374-5090-4FD5-AB02-F23A8FEB0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19" y="2074700"/>
            <a:ext cx="2635344" cy="2776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8B4B3-F1EC-45C1-AE4E-B10DEF575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963" y="2082024"/>
            <a:ext cx="2608320" cy="2657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4838E-CAFC-4592-A8BE-7CCD78021AA4}"/>
              </a:ext>
            </a:extLst>
          </p:cNvPr>
          <p:cNvSpPr txBox="1"/>
          <p:nvPr/>
        </p:nvSpPr>
        <p:spPr>
          <a:xfrm>
            <a:off x="3137719" y="658928"/>
            <a:ext cx="263534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backend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backend-server”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 &amp; db-server3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53107-BFE5-4AEC-9DA8-D9EB28C567D7}"/>
              </a:ext>
            </a:extLst>
          </p:cNvPr>
          <p:cNvSpPr txBox="1"/>
          <p:nvPr/>
        </p:nvSpPr>
        <p:spPr>
          <a:xfrm>
            <a:off x="5929963" y="953506"/>
            <a:ext cx="26353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db-server3 policy–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match “app: web-1”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IBM Plex Sans" charset="0"/>
                <a:cs typeface="IBM Plex Sans" charset="0"/>
              </a:rPr>
              <a:t>ingress from “app: backend-server</a:t>
            </a:r>
          </a:p>
        </p:txBody>
      </p:sp>
    </p:spTree>
    <p:extLst>
      <p:ext uri="{BB962C8B-B14F-4D97-AF65-F5344CB8AC3E}">
        <p14:creationId xmlns:p14="http://schemas.microsoft.com/office/powerpoint/2010/main" val="116999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 - Results </a:t>
            </a:r>
            <a:endParaRPr lang="en-US" sz="16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31E87-62D1-4AC9-ACF9-08CBC42DC232}"/>
              </a:ext>
            </a:extLst>
          </p:cNvPr>
          <p:cNvSpPr txBox="1"/>
          <p:nvPr/>
        </p:nvSpPr>
        <p:spPr>
          <a:xfrm>
            <a:off x="674820" y="673728"/>
            <a:ext cx="78281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Web service can communicate with the backend but not the database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web-1 pod successfully connect to the “backend-server”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web-1 pod connection </a:t>
            </a:r>
            <a:r>
              <a:rPr lang="en-US" sz="1600" b="1" u="sng" dirty="0">
                <a:ea typeface="IBM Plex Sans" charset="0"/>
                <a:cs typeface="IBM Plex Sans" charset="0"/>
              </a:rPr>
              <a:t>blocked</a:t>
            </a:r>
            <a:r>
              <a:rPr lang="en-US" sz="1600" dirty="0">
                <a:ea typeface="IBM Plex Sans" charset="0"/>
                <a:cs typeface="IBM Plex Sans" charset="0"/>
              </a:rPr>
              <a:t> to the “db-server3”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04C3E3-529B-4D0D-A9C2-A48FEF8F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79" y="1567478"/>
            <a:ext cx="6107474" cy="31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4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364888" cy="800100"/>
          </a:xfrm>
        </p:spPr>
        <p:txBody>
          <a:bodyPr/>
          <a:lstStyle/>
          <a:p>
            <a:r>
              <a:rPr lang="en-US" dirty="0"/>
              <a:t>So what is OpenShift 4?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1114042-6778-4F5F-80EC-D1FF1829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66" y="935850"/>
            <a:ext cx="5207334" cy="2983800"/>
          </a:xfrm>
        </p:spPr>
        <p:txBody>
          <a:bodyPr/>
          <a:lstStyle/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“OpenShift is a family of containerization software developed by Red Hat. Its flagship product is the OpenShift Container Platform—an on-premises platform as a service built around Docker containers orchestrated and managed by Kubernetes on a foundation of Red Hat Enterprise Linux.”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In other words, OpenShift is a front-end application that sits on top of Kubernetes and provides a UI, datastore and additional APIs to Kubernetes.  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r>
              <a:rPr lang="en-US" b="1" kern="1200" dirty="0">
                <a:solidFill>
                  <a:srgbClr val="000000"/>
                </a:solidFill>
                <a:ea typeface="Arial" charset="0"/>
                <a:cs typeface="Arial" charset="0"/>
              </a:rPr>
              <a:t>OKD is the Opensource version of OpenShift.</a:t>
            </a:r>
          </a:p>
          <a:p>
            <a:pPr defTabSz="457206" fontAlgn="auto">
              <a:spcAft>
                <a:spcPts val="0"/>
              </a:spcAft>
              <a:buClrTx/>
              <a:buSzTx/>
              <a:tabLst>
                <a:tab pos="3940224" algn="dec"/>
              </a:tabLst>
            </a:pPr>
            <a:endParaRPr lang="en-US" b="1" kern="12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20230-4471-4A03-A5F4-86EBFED1A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99" y="935850"/>
            <a:ext cx="3336907" cy="37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04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34649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Create Network Policies to allow the desired service traffic flow - Results</a:t>
            </a:r>
            <a:endParaRPr lang="en-US" sz="1600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B31E87-62D1-4AC9-ACF9-08CBC42DC232}"/>
              </a:ext>
            </a:extLst>
          </p:cNvPr>
          <p:cNvSpPr txBox="1"/>
          <p:nvPr/>
        </p:nvSpPr>
        <p:spPr>
          <a:xfrm>
            <a:off x="304706" y="802035"/>
            <a:ext cx="31545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Backend service can communicate with both the database and web services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backend-server pod successfully connect to the “Database Service”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From within the backend-server pod successfully connect to the “Web Service”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a typeface="IBM Plex Sans" charset="0"/>
              <a:cs typeface="IBM Plex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362AA-A55D-4812-9F2C-D717132D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200" y="572877"/>
            <a:ext cx="5405705" cy="44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11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6464226" cy="4294632"/>
          </a:xfrm>
        </p:spPr>
        <p:txBody>
          <a:bodyPr/>
          <a:lstStyle/>
          <a:p>
            <a:r>
              <a:rPr lang="en-US" dirty="0"/>
              <a:t>Questions…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Comments…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Concerns…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		THANK YOU FOR YOUR TIME!!!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EB704-F594-432A-B200-E560AC2C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3668"/>
            <a:ext cx="4114735" cy="3928726"/>
          </a:xfrm>
          <a:prstGeom prst="rect">
            <a:avLst/>
          </a:prstGeom>
        </p:spPr>
      </p:pic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324049" y="315851"/>
            <a:ext cx="8495902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OpenShift enables the power of Kubernetes (i.e. containers) in a hybrid-multi cloud environment.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C8927-457D-4BD1-8C03-ED31F686D96D}"/>
              </a:ext>
            </a:extLst>
          </p:cNvPr>
          <p:cNvSpPr txBox="1"/>
          <p:nvPr/>
        </p:nvSpPr>
        <p:spPr>
          <a:xfrm>
            <a:off x="342965" y="1432442"/>
            <a:ext cx="41147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With OpenShift your control plane can run in the cloud or datacenter.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Your workloads (containers) can run in the cloud or datacenter.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Your workloads can be moved from the datacenter to cloud or cloud to datacenter as needed based on capacity, functionality or cost.</a:t>
            </a:r>
            <a:endParaRPr lang="en-US" sz="18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B0DF6-3FFD-4737-8E29-33DBE5EB6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12" y="1549929"/>
            <a:ext cx="212726" cy="193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20330-8626-4FE6-B6AF-0BA6240A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34" y="2376661"/>
            <a:ext cx="207282" cy="195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630EB-B105-4A80-BD8F-AA84CEEE9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56" y="3204732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1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362712" y="353568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So why use OpenShift as opposed to just Kubernetes?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C8927-457D-4BD1-8C03-ED31F686D96D}"/>
              </a:ext>
            </a:extLst>
          </p:cNvPr>
          <p:cNvSpPr txBox="1"/>
          <p:nvPr/>
        </p:nvSpPr>
        <p:spPr>
          <a:xfrm>
            <a:off x="427086" y="2094535"/>
            <a:ext cx="4114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Kubernetes is mainly cli.  The UI is for viewing status, not launching resources or applications.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Adding or integrating other packages is a manual process.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End user must know Kubernetes cli and </a:t>
            </a:r>
            <a:r>
              <a:rPr lang="en-US" sz="1600" dirty="0" err="1">
                <a:ea typeface="IBM Plex Sans" charset="0"/>
                <a:cs typeface="IBM Plex Sans" charset="0"/>
              </a:rPr>
              <a:t>yaml</a:t>
            </a:r>
            <a:r>
              <a:rPr lang="en-US" sz="1600" dirty="0">
                <a:ea typeface="IBM Plex Sans" charset="0"/>
                <a:cs typeface="IBM Plex Sans" charset="0"/>
              </a:rPr>
              <a:t>/json configuration.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DB0DF6-3FFD-4737-8E29-33DBE5EB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22" y="1882074"/>
            <a:ext cx="212726" cy="193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C20330-8626-4FE6-B6AF-0BA6240AF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2636694"/>
            <a:ext cx="207282" cy="195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6630EB-B105-4A80-BD8F-AA84CEEE9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3350039"/>
            <a:ext cx="207282" cy="195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EB2495-5427-41DE-9CB3-826C98D47801}"/>
              </a:ext>
            </a:extLst>
          </p:cNvPr>
          <p:cNvSpPr txBox="1"/>
          <p:nvPr/>
        </p:nvSpPr>
        <p:spPr>
          <a:xfrm>
            <a:off x="205048" y="765659"/>
            <a:ext cx="8309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They both can accomplish the task of running containers in hybrid-multi cloud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IBM Plex Sans" charset="0"/>
                <a:cs typeface="IBM Plex Sans" charset="0"/>
              </a:rPr>
              <a:t>It comes down to ease of management and ease of developing &amp; running apps.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797AB-8FC5-46CB-B602-9ACEB4BC453C}"/>
              </a:ext>
            </a:extLst>
          </p:cNvPr>
          <p:cNvSpPr txBox="1"/>
          <p:nvPr/>
        </p:nvSpPr>
        <p:spPr>
          <a:xfrm>
            <a:off x="5076275" y="1812083"/>
            <a:ext cx="388148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OpenShift 4 manages the full stack by using Redhat CoreOS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Packages are preinstalled in OpenShift and are easy to add.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OpenShift includes a very functional UI.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End users can fully launch applications via the UI.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Autoscaling accommodates the load demands of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DACC1E-CB1A-432D-BE9C-36CEBC12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572" y="3837730"/>
            <a:ext cx="207282" cy="19508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11447E3F-CB65-4E44-880F-61854AED5E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66" y="2157466"/>
            <a:ext cx="246162" cy="238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00E07A-DDE8-4B60-BBF7-9F722588D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1" y="3139133"/>
            <a:ext cx="243861" cy="2438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0C375E-09F3-4E4E-85B8-D34C76E7A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1" y="3864801"/>
            <a:ext cx="243861" cy="243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28657D-ADF4-4FA5-9B21-0E5812217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66" y="4578146"/>
            <a:ext cx="207282" cy="1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6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Application Packages are pre-installed and accessed via the Developer Catalog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DC24-196F-4164-92A3-038222EBC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00" y="1144585"/>
            <a:ext cx="6040263" cy="344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1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kern="0" dirty="0"/>
              <a:t>Application Packages are pre-installed and accessed via the UI Developer Catalog    </a:t>
            </a:r>
            <a:r>
              <a:rPr lang="en-US" sz="2000" kern="0" dirty="0"/>
              <a:t>Cont….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3BE1A-0941-4BF0-8B52-A3FD795A2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53" y="1029688"/>
            <a:ext cx="6334293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2019 / © 2019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B252E19A-E825-4CA9-AB56-A9A0647DBF51}"/>
              </a:ext>
            </a:extLst>
          </p:cNvPr>
          <p:cNvSpPr txBox="1">
            <a:spLocks/>
          </p:cNvSpPr>
          <p:nvPr/>
        </p:nvSpPr>
        <p:spPr>
          <a:xfrm>
            <a:off x="262445" y="292167"/>
            <a:ext cx="8652888" cy="800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>
                <a:solidFill>
                  <a:schemeClr val="tx1"/>
                </a:solidFill>
                <a:latin typeface="+mj-lt"/>
                <a:ea typeface="IBM Plex Sans" charset="0"/>
                <a:cs typeface="IBM Plex Sans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914400"/>
            <a:r>
              <a:rPr lang="en-US" sz="2000" kern="0" dirty="0"/>
              <a:t>Each user has two “views” via the UI.  “Administrator” and “Developer”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65E30-EF91-4C3D-BC76-EF986A53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42" y="986400"/>
            <a:ext cx="1661966" cy="3669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FBF6E-C35A-4EFD-858F-3B33052D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119" y="1074499"/>
            <a:ext cx="1755055" cy="29945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81D3B-99CE-4683-9B8B-7FBF363ADD7F}"/>
              </a:ext>
            </a:extLst>
          </p:cNvPr>
          <p:cNvSpPr txBox="1"/>
          <p:nvPr/>
        </p:nvSpPr>
        <p:spPr>
          <a:xfrm>
            <a:off x="169038" y="1390228"/>
            <a:ext cx="198896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Administrator View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Access to: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Workloads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Storage</a:t>
            </a:r>
            <a:endParaRPr lang="en-US" sz="1600" dirty="0">
              <a:solidFill>
                <a:schemeClr val="tx1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914A-D844-4FFF-9E93-28CA737EC87A}"/>
              </a:ext>
            </a:extLst>
          </p:cNvPr>
          <p:cNvSpPr txBox="1"/>
          <p:nvPr/>
        </p:nvSpPr>
        <p:spPr>
          <a:xfrm>
            <a:off x="5015086" y="1513338"/>
            <a:ext cx="19889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IBM Plex Sans" charset="0"/>
                <a:cs typeface="IBM Plex Sans" charset="0"/>
              </a:rPr>
              <a:t>Developer View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r>
              <a:rPr lang="en-US" sz="1600" dirty="0">
                <a:ea typeface="IBM Plex Sans" charset="0"/>
                <a:cs typeface="IBM Plex Sans" charset="0"/>
              </a:rPr>
              <a:t>Access to:</a:t>
            </a:r>
          </a:p>
          <a:p>
            <a:endParaRPr lang="en-US" sz="1600" dirty="0">
              <a:ea typeface="IBM Plex Sans" charset="0"/>
              <a:cs typeface="IBM Plex Sans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IBM Plex Sans" charset="0"/>
                <a:cs typeface="IBM Plex Sans" charset="0"/>
              </a:rPr>
              <a:t>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Projects</a:t>
            </a:r>
          </a:p>
        </p:txBody>
      </p:sp>
    </p:spTree>
    <p:extLst>
      <p:ext uri="{BB962C8B-B14F-4D97-AF65-F5344CB8AC3E}">
        <p14:creationId xmlns:p14="http://schemas.microsoft.com/office/powerpoint/2010/main" val="1577536857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449138CC-BE08-C448-8CE4-98E7BCFE6AE4}"/>
    </a:ext>
  </a:extLst>
</a:theme>
</file>

<file path=ppt/theme/theme2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8B8D6B3C-B55F-EC4E-8FA2-D5893AF7F843}"/>
    </a:ext>
  </a:extLst>
</a:theme>
</file>

<file path=ppt/theme/theme3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C70800EF-75D1-A541-A034-3E6BB83D0CD2}"/>
    </a:ext>
  </a:extLst>
</a:theme>
</file>

<file path=ppt/theme/theme4.xml><?xml version="1.0" encoding="utf-8"?>
<a:theme xmlns:a="http://schemas.openxmlformats.org/drawingml/2006/main" name="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rial" id="{1A4DA36A-8F0F-7E4A-B00D-DA1BD81F28CD}" vid="{6B146999-A8D2-8744-A671-88AC4979DD6F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IBM_Master_Presentation_2019_V01_Arial</Template>
  <TotalTime>5816</TotalTime>
  <Words>3493</Words>
  <Application>Microsoft Office PowerPoint</Application>
  <PresentationFormat>On-screen Show (16:9)</PresentationFormat>
  <Paragraphs>489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.AppleSystemUIFont</vt:lpstr>
      <vt:lpstr>Arial</vt:lpstr>
      <vt:lpstr>HelvNeue Light for IBM</vt:lpstr>
      <vt:lpstr>IBM Plex Sans</vt:lpstr>
      <vt:lpstr>System Font Regular</vt:lpstr>
      <vt:lpstr>Wingdings</vt:lpstr>
      <vt:lpstr>IBM 2019 Master template (black background)</vt:lpstr>
      <vt:lpstr>IBM 2019 Master template (blue background)</vt:lpstr>
      <vt:lpstr>IBM 2019 Master template (light gray background)</vt:lpstr>
      <vt:lpstr>IBM 2019 Master template (white background)</vt:lpstr>
      <vt:lpstr>OpenShift 4  Hybrid-Multi Cloud Demonstration — Deron Ringen Infrastructure Architect </vt:lpstr>
      <vt:lpstr>Agenda  </vt:lpstr>
      <vt:lpstr>Agenda  </vt:lpstr>
      <vt:lpstr>So what is OpenShift 4?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 </vt:lpstr>
      <vt:lpstr>Kubernetes / OpenShift Networking Overview</vt:lpstr>
      <vt:lpstr>Kubernetes / OpenShift Networking Overview  cont…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Questions…  Comments…  Concerns…      THANK YOU FOR YOUR TIME!!!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IBM Presentation Template — IBM Arial variant</dc:title>
  <dc:creator>Deron Ringen</dc:creator>
  <cp:lastModifiedBy>Deron Ringen</cp:lastModifiedBy>
  <cp:revision>249</cp:revision>
  <cp:lastPrinted>2019-04-25T15:14:05Z</cp:lastPrinted>
  <dcterms:created xsi:type="dcterms:W3CDTF">2020-04-05T16:24:27Z</dcterms:created>
  <dcterms:modified xsi:type="dcterms:W3CDTF">2020-05-20T18:49:23Z</dcterms:modified>
</cp:coreProperties>
</file>